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29"/>
  </p:notesMasterIdLst>
  <p:handoutMasterIdLst>
    <p:handoutMasterId r:id="rId30"/>
  </p:handoutMasterIdLst>
  <p:sldIdLst>
    <p:sldId id="292" r:id="rId5"/>
    <p:sldId id="258" r:id="rId6"/>
    <p:sldId id="273" r:id="rId7"/>
    <p:sldId id="257" r:id="rId8"/>
    <p:sldId id="272" r:id="rId9"/>
    <p:sldId id="270" r:id="rId10"/>
    <p:sldId id="268" r:id="rId11"/>
    <p:sldId id="274" r:id="rId12"/>
    <p:sldId id="269" r:id="rId13"/>
    <p:sldId id="265" r:id="rId14"/>
    <p:sldId id="259" r:id="rId15"/>
    <p:sldId id="266" r:id="rId16"/>
    <p:sldId id="275" r:id="rId17"/>
    <p:sldId id="271" r:id="rId18"/>
    <p:sldId id="276" r:id="rId19"/>
    <p:sldId id="267" r:id="rId20"/>
    <p:sldId id="260" r:id="rId21"/>
    <p:sldId id="280" r:id="rId22"/>
    <p:sldId id="278" r:id="rId23"/>
    <p:sldId id="262" r:id="rId24"/>
    <p:sldId id="279" r:id="rId25"/>
    <p:sldId id="277" r:id="rId26"/>
    <p:sldId id="294" r:id="rId27"/>
    <p:sldId id="293" r:id="rId28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3F6F"/>
    <a:srgbClr val="00ACB6"/>
    <a:srgbClr val="013D61"/>
    <a:srgbClr val="F3703A"/>
    <a:srgbClr val="515083"/>
    <a:srgbClr val="2F305C"/>
    <a:srgbClr val="3C4798"/>
    <a:srgbClr val="E68637"/>
    <a:srgbClr val="F6A287"/>
    <a:srgbClr val="E98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7025EB-4C83-4C34-AE81-D16F53EB62B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1DEA340-4680-4D78-A1B0-FC8F3652F21C}">
      <dgm:prSet/>
      <dgm:spPr/>
      <dgm:t>
        <a:bodyPr/>
        <a:lstStyle/>
        <a:p>
          <a:r>
            <a:rPr lang="it-IT" dirty="0"/>
            <a:t>26 with a BMI from 25 to 29,9</a:t>
          </a:r>
          <a:endParaRPr lang="en-US" dirty="0"/>
        </a:p>
      </dgm:t>
    </dgm:pt>
    <dgm:pt modelId="{9FF7D2CE-84A6-433F-AF4A-38BD487D4372}" type="parTrans" cxnId="{437F6ABA-8E3F-4D4A-860C-E4B87117724C}">
      <dgm:prSet/>
      <dgm:spPr/>
      <dgm:t>
        <a:bodyPr/>
        <a:lstStyle/>
        <a:p>
          <a:endParaRPr lang="en-US"/>
        </a:p>
      </dgm:t>
    </dgm:pt>
    <dgm:pt modelId="{C94FB6FA-C9AF-4119-A5E4-93F4E4FCAC33}" type="sibTrans" cxnId="{437F6ABA-8E3F-4D4A-860C-E4B87117724C}">
      <dgm:prSet/>
      <dgm:spPr/>
      <dgm:t>
        <a:bodyPr/>
        <a:lstStyle/>
        <a:p>
          <a:endParaRPr lang="en-US"/>
        </a:p>
      </dgm:t>
    </dgm:pt>
    <dgm:pt modelId="{8FB458DD-AD29-4F68-AB49-8605A1871ED8}">
      <dgm:prSet/>
      <dgm:spPr/>
      <dgm:t>
        <a:bodyPr/>
        <a:lstStyle/>
        <a:p>
          <a:r>
            <a:rPr lang="it-IT"/>
            <a:t>(46%) as the WHO report</a:t>
          </a:r>
          <a:endParaRPr lang="en-US"/>
        </a:p>
      </dgm:t>
    </dgm:pt>
    <dgm:pt modelId="{98AAEEBC-34CA-4EC1-805D-EACE10D371DE}" type="parTrans" cxnId="{0B80662A-C72A-4641-8E03-B0B0D6BDC9C0}">
      <dgm:prSet/>
      <dgm:spPr/>
      <dgm:t>
        <a:bodyPr/>
        <a:lstStyle/>
        <a:p>
          <a:endParaRPr lang="en-US"/>
        </a:p>
      </dgm:t>
    </dgm:pt>
    <dgm:pt modelId="{87A4EA43-8520-46A0-9B10-BC21931B96E3}" type="sibTrans" cxnId="{0B80662A-C72A-4641-8E03-B0B0D6BDC9C0}">
      <dgm:prSet/>
      <dgm:spPr/>
      <dgm:t>
        <a:bodyPr/>
        <a:lstStyle/>
        <a:p>
          <a:endParaRPr lang="en-US"/>
        </a:p>
      </dgm:t>
    </dgm:pt>
    <dgm:pt modelId="{6062EA8E-0005-416C-A9EA-60E18C75CA7E}">
      <dgm:prSet/>
      <dgm:spPr/>
      <dgm:t>
        <a:bodyPr/>
        <a:lstStyle/>
        <a:p>
          <a:r>
            <a:rPr lang="it-IT"/>
            <a:t>Urinary incontinence </a:t>
          </a:r>
          <a:endParaRPr lang="en-US"/>
        </a:p>
      </dgm:t>
    </dgm:pt>
    <dgm:pt modelId="{1CA14D18-AF8A-4E90-B4CE-AD1CEC186DA4}" type="parTrans" cxnId="{03517CA7-670F-42E8-BE9F-69CAB2A56300}">
      <dgm:prSet/>
      <dgm:spPr/>
      <dgm:t>
        <a:bodyPr/>
        <a:lstStyle/>
        <a:p>
          <a:endParaRPr lang="en-US"/>
        </a:p>
      </dgm:t>
    </dgm:pt>
    <dgm:pt modelId="{F5F21909-6B3A-4DA8-9E53-6A3AA4F5AEFB}" type="sibTrans" cxnId="{03517CA7-670F-42E8-BE9F-69CAB2A56300}">
      <dgm:prSet/>
      <dgm:spPr/>
      <dgm:t>
        <a:bodyPr/>
        <a:lstStyle/>
        <a:p>
          <a:endParaRPr lang="en-US"/>
        </a:p>
      </dgm:t>
    </dgm:pt>
    <dgm:pt modelId="{F0A9A6C7-52AE-46A7-B2F8-2F239C2D5879}">
      <dgm:prSet/>
      <dgm:spPr/>
      <dgm:t>
        <a:bodyPr/>
        <a:lstStyle/>
        <a:p>
          <a:r>
            <a:rPr lang="it-IT"/>
            <a:t>Erectile disfunction</a:t>
          </a:r>
          <a:endParaRPr lang="en-US"/>
        </a:p>
      </dgm:t>
    </dgm:pt>
    <dgm:pt modelId="{F433E7D9-2013-487D-B012-087BCBE182AC}" type="parTrans" cxnId="{2D2C96A6-E102-4EE6-AEC0-1F09C0D4B060}">
      <dgm:prSet/>
      <dgm:spPr/>
      <dgm:t>
        <a:bodyPr/>
        <a:lstStyle/>
        <a:p>
          <a:endParaRPr lang="en-US"/>
        </a:p>
      </dgm:t>
    </dgm:pt>
    <dgm:pt modelId="{48DCA83D-49D8-4923-9E59-C025897085AE}" type="sibTrans" cxnId="{2D2C96A6-E102-4EE6-AEC0-1F09C0D4B060}">
      <dgm:prSet/>
      <dgm:spPr/>
      <dgm:t>
        <a:bodyPr/>
        <a:lstStyle/>
        <a:p>
          <a:endParaRPr lang="en-US"/>
        </a:p>
      </dgm:t>
    </dgm:pt>
    <dgm:pt modelId="{710E03E8-EA58-4FC1-9CDA-5F00C486BD32}">
      <dgm:prSet/>
      <dgm:spPr/>
      <dgm:t>
        <a:bodyPr/>
        <a:lstStyle/>
        <a:p>
          <a:r>
            <a:rPr lang="it-IT"/>
            <a:t>altered social life</a:t>
          </a:r>
          <a:endParaRPr lang="en-US"/>
        </a:p>
      </dgm:t>
    </dgm:pt>
    <dgm:pt modelId="{143E3A1F-7803-4BDE-8BA4-3000406467DB}" type="parTrans" cxnId="{47D9597B-A608-4617-A293-A2EDF3ACF004}">
      <dgm:prSet/>
      <dgm:spPr/>
      <dgm:t>
        <a:bodyPr/>
        <a:lstStyle/>
        <a:p>
          <a:endParaRPr lang="en-US"/>
        </a:p>
      </dgm:t>
    </dgm:pt>
    <dgm:pt modelId="{5554C6ED-D792-4609-AF43-DCD3EEAA39A6}" type="sibTrans" cxnId="{47D9597B-A608-4617-A293-A2EDF3ACF004}">
      <dgm:prSet/>
      <dgm:spPr/>
      <dgm:t>
        <a:bodyPr/>
        <a:lstStyle/>
        <a:p>
          <a:endParaRPr lang="en-US"/>
        </a:p>
      </dgm:t>
    </dgm:pt>
    <dgm:pt modelId="{55F31DEA-62DA-4C51-82E5-3D12531BB77F}" type="pres">
      <dgm:prSet presAssocID="{A77025EB-4C83-4C34-AE81-D16F53EB62BB}" presName="linear" presStyleCnt="0">
        <dgm:presLayoutVars>
          <dgm:animLvl val="lvl"/>
          <dgm:resizeHandles val="exact"/>
        </dgm:presLayoutVars>
      </dgm:prSet>
      <dgm:spPr/>
    </dgm:pt>
    <dgm:pt modelId="{2F7F46CC-B765-4DBF-82CB-29C67FB2D2F6}" type="pres">
      <dgm:prSet presAssocID="{F1DEA340-4680-4D78-A1B0-FC8F3652F21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5D67086-F1D1-4AF5-A5F9-DE848CF8DB48}" type="pres">
      <dgm:prSet presAssocID="{C94FB6FA-C9AF-4119-A5E4-93F4E4FCAC33}" presName="spacer" presStyleCnt="0"/>
      <dgm:spPr/>
    </dgm:pt>
    <dgm:pt modelId="{A924FC6D-68CC-42FD-A7EA-6AFB348D38C8}" type="pres">
      <dgm:prSet presAssocID="{8FB458DD-AD29-4F68-AB49-8605A1871ED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FA1574E-1B06-4F10-9F1A-248F680441AF}" type="pres">
      <dgm:prSet presAssocID="{8FB458DD-AD29-4F68-AB49-8605A1871ED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941E528-1A46-4057-A5FE-287E9516F15A}" type="presOf" srcId="{F0A9A6C7-52AE-46A7-B2F8-2F239C2D5879}" destId="{DFA1574E-1B06-4F10-9F1A-248F680441AF}" srcOrd="0" destOrd="1" presId="urn:microsoft.com/office/officeart/2005/8/layout/vList2"/>
    <dgm:cxn modelId="{0B80662A-C72A-4641-8E03-B0B0D6BDC9C0}" srcId="{A77025EB-4C83-4C34-AE81-D16F53EB62BB}" destId="{8FB458DD-AD29-4F68-AB49-8605A1871ED8}" srcOrd="1" destOrd="0" parTransId="{98AAEEBC-34CA-4EC1-805D-EACE10D371DE}" sibTransId="{87A4EA43-8520-46A0-9B10-BC21931B96E3}"/>
    <dgm:cxn modelId="{3B9BFD2C-B0B4-4A84-A2E4-C83D4DAF2286}" type="presOf" srcId="{710E03E8-EA58-4FC1-9CDA-5F00C486BD32}" destId="{DFA1574E-1B06-4F10-9F1A-248F680441AF}" srcOrd="0" destOrd="2" presId="urn:microsoft.com/office/officeart/2005/8/layout/vList2"/>
    <dgm:cxn modelId="{13ECAB4C-888E-4156-AEA0-10FB9D286A2D}" type="presOf" srcId="{F1DEA340-4680-4D78-A1B0-FC8F3652F21C}" destId="{2F7F46CC-B765-4DBF-82CB-29C67FB2D2F6}" srcOrd="0" destOrd="0" presId="urn:microsoft.com/office/officeart/2005/8/layout/vList2"/>
    <dgm:cxn modelId="{E6E8EC4E-257D-48CE-834B-6A115C471782}" type="presOf" srcId="{6062EA8E-0005-416C-A9EA-60E18C75CA7E}" destId="{DFA1574E-1B06-4F10-9F1A-248F680441AF}" srcOrd="0" destOrd="0" presId="urn:microsoft.com/office/officeart/2005/8/layout/vList2"/>
    <dgm:cxn modelId="{47D9597B-A608-4617-A293-A2EDF3ACF004}" srcId="{8FB458DD-AD29-4F68-AB49-8605A1871ED8}" destId="{710E03E8-EA58-4FC1-9CDA-5F00C486BD32}" srcOrd="2" destOrd="0" parTransId="{143E3A1F-7803-4BDE-8BA4-3000406467DB}" sibTransId="{5554C6ED-D792-4609-AF43-DCD3EEAA39A6}"/>
    <dgm:cxn modelId="{2A582586-2FE8-4EB6-A72B-BC1752DCC10F}" type="presOf" srcId="{8FB458DD-AD29-4F68-AB49-8605A1871ED8}" destId="{A924FC6D-68CC-42FD-A7EA-6AFB348D38C8}" srcOrd="0" destOrd="0" presId="urn:microsoft.com/office/officeart/2005/8/layout/vList2"/>
    <dgm:cxn modelId="{F1F44FA0-DC39-4670-9EE3-AFAFC8C31664}" type="presOf" srcId="{A77025EB-4C83-4C34-AE81-D16F53EB62BB}" destId="{55F31DEA-62DA-4C51-82E5-3D12531BB77F}" srcOrd="0" destOrd="0" presId="urn:microsoft.com/office/officeart/2005/8/layout/vList2"/>
    <dgm:cxn modelId="{2D2C96A6-E102-4EE6-AEC0-1F09C0D4B060}" srcId="{8FB458DD-AD29-4F68-AB49-8605A1871ED8}" destId="{F0A9A6C7-52AE-46A7-B2F8-2F239C2D5879}" srcOrd="1" destOrd="0" parTransId="{F433E7D9-2013-487D-B012-087BCBE182AC}" sibTransId="{48DCA83D-49D8-4923-9E59-C025897085AE}"/>
    <dgm:cxn modelId="{03517CA7-670F-42E8-BE9F-69CAB2A56300}" srcId="{8FB458DD-AD29-4F68-AB49-8605A1871ED8}" destId="{6062EA8E-0005-416C-A9EA-60E18C75CA7E}" srcOrd="0" destOrd="0" parTransId="{1CA14D18-AF8A-4E90-B4CE-AD1CEC186DA4}" sibTransId="{F5F21909-6B3A-4DA8-9E53-6A3AA4F5AEFB}"/>
    <dgm:cxn modelId="{437F6ABA-8E3F-4D4A-860C-E4B87117724C}" srcId="{A77025EB-4C83-4C34-AE81-D16F53EB62BB}" destId="{F1DEA340-4680-4D78-A1B0-FC8F3652F21C}" srcOrd="0" destOrd="0" parTransId="{9FF7D2CE-84A6-433F-AF4A-38BD487D4372}" sibTransId="{C94FB6FA-C9AF-4119-A5E4-93F4E4FCAC33}"/>
    <dgm:cxn modelId="{9A3DF1F8-2508-4008-BC9B-C0456E10BA55}" type="presParOf" srcId="{55F31DEA-62DA-4C51-82E5-3D12531BB77F}" destId="{2F7F46CC-B765-4DBF-82CB-29C67FB2D2F6}" srcOrd="0" destOrd="0" presId="urn:microsoft.com/office/officeart/2005/8/layout/vList2"/>
    <dgm:cxn modelId="{CB26AA45-4935-4DA6-92F6-74CFB63D9BC7}" type="presParOf" srcId="{55F31DEA-62DA-4C51-82E5-3D12531BB77F}" destId="{05D67086-F1D1-4AF5-A5F9-DE848CF8DB48}" srcOrd="1" destOrd="0" presId="urn:microsoft.com/office/officeart/2005/8/layout/vList2"/>
    <dgm:cxn modelId="{58B67F70-E96B-4011-9249-511E9ABF72E4}" type="presParOf" srcId="{55F31DEA-62DA-4C51-82E5-3D12531BB77F}" destId="{A924FC6D-68CC-42FD-A7EA-6AFB348D38C8}" srcOrd="2" destOrd="0" presId="urn:microsoft.com/office/officeart/2005/8/layout/vList2"/>
    <dgm:cxn modelId="{D6ADF73A-B1D7-473C-A6A7-12C73BCC7063}" type="presParOf" srcId="{55F31DEA-62DA-4C51-82E5-3D12531BB77F}" destId="{DFA1574E-1B06-4F10-9F1A-248F680441A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F46CC-B765-4DBF-82CB-29C67FB2D2F6}">
      <dsp:nvSpPr>
        <dsp:cNvPr id="0" name=""/>
        <dsp:cNvSpPr/>
      </dsp:nvSpPr>
      <dsp:spPr>
        <a:xfrm>
          <a:off x="0" y="428461"/>
          <a:ext cx="5157787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 dirty="0"/>
            <a:t>26 with a BMI from 25 to 29,9</a:t>
          </a:r>
          <a:endParaRPr lang="en-US" sz="3100" kern="1200" dirty="0"/>
        </a:p>
      </dsp:txBody>
      <dsp:txXfrm>
        <a:off x="36296" y="464757"/>
        <a:ext cx="5085195" cy="670943"/>
      </dsp:txXfrm>
    </dsp:sp>
    <dsp:sp modelId="{A924FC6D-68CC-42FD-A7EA-6AFB348D38C8}">
      <dsp:nvSpPr>
        <dsp:cNvPr id="0" name=""/>
        <dsp:cNvSpPr/>
      </dsp:nvSpPr>
      <dsp:spPr>
        <a:xfrm>
          <a:off x="0" y="1261276"/>
          <a:ext cx="5157787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/>
            <a:t>(46%) as the WHO report</a:t>
          </a:r>
          <a:endParaRPr lang="en-US" sz="3100" kern="1200"/>
        </a:p>
      </dsp:txBody>
      <dsp:txXfrm>
        <a:off x="36296" y="1297572"/>
        <a:ext cx="5085195" cy="670943"/>
      </dsp:txXfrm>
    </dsp:sp>
    <dsp:sp modelId="{DFA1574E-1B06-4F10-9F1A-248F680441AF}">
      <dsp:nvSpPr>
        <dsp:cNvPr id="0" name=""/>
        <dsp:cNvSpPr/>
      </dsp:nvSpPr>
      <dsp:spPr>
        <a:xfrm>
          <a:off x="0" y="2004811"/>
          <a:ext cx="5157787" cy="1251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760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400" kern="1200"/>
            <a:t>Urinary incontinence 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400" kern="1200"/>
            <a:t>Erectile disfunction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400" kern="1200"/>
            <a:t>altered social life</a:t>
          </a:r>
          <a:endParaRPr lang="en-US" sz="2400" kern="1200"/>
        </a:p>
      </dsp:txBody>
      <dsp:txXfrm>
        <a:off x="0" y="2004811"/>
        <a:ext cx="5157787" cy="12513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25/04/2025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25/04/2025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25/04/2025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25/04/2025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25/04/2025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25/04/2025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25/04/2025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25/04/2025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25/04/2025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25/04/2025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25/04/2025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25/04/2025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25/04/2025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60941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25/04/2025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84836" y="3841"/>
            <a:ext cx="153926" cy="6858000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B1EF3D6-F267-5A27-D435-C5005BA4AA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" b="1411"/>
          <a:stretch/>
        </p:blipFill>
        <p:spPr>
          <a:xfrm>
            <a:off x="0" y="-3841"/>
            <a:ext cx="49848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25/04/2025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25/04/2025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25/04/2025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25/04/2025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25/04/2025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25/04/2025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25/04/2025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DFAB8DF2-5E8E-AAC9-5CFB-04F9609C1AF6}"/>
              </a:ext>
            </a:extLst>
          </p:cNvPr>
          <p:cNvSpPr/>
          <p:nvPr userDrawn="1"/>
        </p:nvSpPr>
        <p:spPr>
          <a:xfrm rot="16200000">
            <a:off x="6073140" y="60104"/>
            <a:ext cx="45719" cy="1219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0775C3D-C100-72AE-04FB-C04AC0D7DE43}"/>
              </a:ext>
            </a:extLst>
          </p:cNvPr>
          <p:cNvSpPr/>
          <p:nvPr userDrawn="1"/>
        </p:nvSpPr>
        <p:spPr>
          <a:xfrm>
            <a:off x="0" y="6174807"/>
            <a:ext cx="12192000" cy="683193"/>
          </a:xfrm>
          <a:prstGeom prst="rect">
            <a:avLst/>
          </a:prstGeom>
          <a:solidFill>
            <a:srgbClr val="113F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434494" y="-124691"/>
            <a:ext cx="2857500" cy="629949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5E029AD-6703-A540-841D-BE7462E7B0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4807"/>
            <a:ext cx="3707476" cy="683193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D1867750-EA89-EFEA-40CB-4FA8E18FEF5A}"/>
              </a:ext>
            </a:extLst>
          </p:cNvPr>
          <p:cNvSpPr/>
          <p:nvPr userDrawn="1"/>
        </p:nvSpPr>
        <p:spPr>
          <a:xfrm rot="16200000">
            <a:off x="6073140" y="76728"/>
            <a:ext cx="45719" cy="12191999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25/04/2025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9399" y="758952"/>
            <a:ext cx="5061857" cy="2516093"/>
          </a:xfrm>
        </p:spPr>
        <p:txBody>
          <a:bodyPr>
            <a:normAutofit fontScale="90000"/>
          </a:bodyPr>
          <a:lstStyle/>
          <a:p>
            <a:r>
              <a:rPr lang="it-IT" dirty="0"/>
              <a:t>Weight </a:t>
            </a:r>
            <a:r>
              <a:rPr lang="it-IT" dirty="0" err="1"/>
              <a:t>loss</a:t>
            </a:r>
            <a:r>
              <a:rPr lang="it-IT" dirty="0"/>
              <a:t>, social life and </a:t>
            </a:r>
            <a:r>
              <a:rPr lang="it-IT" dirty="0" err="1"/>
              <a:t>sexuality</a:t>
            </a:r>
            <a:endParaRPr lang="it-IT" dirty="0"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32171" y="3666932"/>
            <a:ext cx="4807160" cy="662472"/>
          </a:xfrm>
        </p:spPr>
        <p:txBody>
          <a:bodyPr>
            <a:normAutofit/>
          </a:bodyPr>
          <a:lstStyle/>
          <a:p>
            <a:r>
              <a:rPr lang="it-IT" sz="2000" b="1" dirty="0">
                <a:solidFill>
                  <a:srgbClr val="00ACB6"/>
                </a:solidFill>
              </a:rPr>
              <a:t>Dott.ssa </a:t>
            </a:r>
            <a:r>
              <a:rPr lang="it-IT" sz="2000" b="1" dirty="0" err="1">
                <a:solidFill>
                  <a:srgbClr val="00ACB6"/>
                </a:solidFill>
              </a:rPr>
              <a:t>fanni</a:t>
            </a:r>
            <a:r>
              <a:rPr lang="it-IT" sz="2000" b="1" dirty="0">
                <a:solidFill>
                  <a:srgbClr val="00ACB6"/>
                </a:solidFill>
              </a:rPr>
              <a:t> </a:t>
            </a:r>
            <a:r>
              <a:rPr lang="it-IT" sz="2000" b="1" dirty="0" err="1">
                <a:solidFill>
                  <a:srgbClr val="00ACB6"/>
                </a:solidFill>
              </a:rPr>
              <a:t>guidolin</a:t>
            </a:r>
            <a:endParaRPr lang="it-IT" sz="2000" b="1" dirty="0">
              <a:solidFill>
                <a:srgbClr val="00ACB6"/>
              </a:solidFill>
            </a:endParaRPr>
          </a:p>
        </p:txBody>
      </p:sp>
      <p:sp>
        <p:nvSpPr>
          <p:cNvPr id="2" name="Sottotitolo 3">
            <a:extLst>
              <a:ext uri="{FF2B5EF4-FFF2-40B4-BE49-F238E27FC236}">
                <a16:creationId xmlns:a16="http://schemas.microsoft.com/office/drawing/2014/main" id="{F5A01F26-EA2C-961A-DDBF-1B18FF133FD5}"/>
              </a:ext>
            </a:extLst>
          </p:cNvPr>
          <p:cNvSpPr txBox="1">
            <a:spLocks/>
          </p:cNvSpPr>
          <p:nvPr/>
        </p:nvSpPr>
        <p:spPr>
          <a:xfrm>
            <a:off x="6629399" y="4329404"/>
            <a:ext cx="4934508" cy="105435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defRPr sz="2400" kern="12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b="1" dirty="0" err="1">
                <a:solidFill>
                  <a:srgbClr val="00ACB6"/>
                </a:solidFill>
              </a:rPr>
              <a:t>Enterostomal</a:t>
            </a:r>
            <a:r>
              <a:rPr lang="it-IT" sz="2800" b="1" dirty="0">
                <a:solidFill>
                  <a:srgbClr val="00ACB6"/>
                </a:solidFill>
              </a:rPr>
              <a:t> </a:t>
            </a:r>
            <a:r>
              <a:rPr lang="it-IT" sz="2800" b="1" dirty="0" err="1">
                <a:solidFill>
                  <a:srgbClr val="00ACB6"/>
                </a:solidFill>
              </a:rPr>
              <a:t>therapist</a:t>
            </a:r>
            <a:r>
              <a:rPr lang="it-IT" sz="2800" b="1" dirty="0">
                <a:solidFill>
                  <a:srgbClr val="00ACB6"/>
                </a:solidFill>
              </a:rPr>
              <a:t> </a:t>
            </a:r>
            <a:r>
              <a:rPr lang="it-IT" sz="2800" b="1" dirty="0" err="1">
                <a:solidFill>
                  <a:srgbClr val="00ACB6"/>
                </a:solidFill>
              </a:rPr>
              <a:t>specialized</a:t>
            </a:r>
            <a:r>
              <a:rPr lang="it-IT" sz="2800" b="1" dirty="0">
                <a:solidFill>
                  <a:srgbClr val="00ACB6"/>
                </a:solidFill>
              </a:rPr>
              <a:t> in </a:t>
            </a:r>
            <a:r>
              <a:rPr lang="it-IT" sz="2800" b="1" dirty="0" err="1">
                <a:solidFill>
                  <a:srgbClr val="00ACB6"/>
                </a:solidFill>
              </a:rPr>
              <a:t>pelvic</a:t>
            </a:r>
            <a:r>
              <a:rPr lang="it-IT" sz="2800" b="1" dirty="0">
                <a:solidFill>
                  <a:srgbClr val="00ACB6"/>
                </a:solidFill>
              </a:rPr>
              <a:t> </a:t>
            </a:r>
            <a:r>
              <a:rPr lang="it-IT" sz="2800" b="1" dirty="0" err="1">
                <a:solidFill>
                  <a:srgbClr val="00ACB6"/>
                </a:solidFill>
              </a:rPr>
              <a:t>floor</a:t>
            </a:r>
            <a:r>
              <a:rPr lang="it-IT" sz="2800" b="1" dirty="0">
                <a:solidFill>
                  <a:srgbClr val="00ACB6"/>
                </a:solidFill>
              </a:rPr>
              <a:t> </a:t>
            </a:r>
            <a:r>
              <a:rPr lang="it-IT" sz="2800" b="1" dirty="0" err="1">
                <a:solidFill>
                  <a:srgbClr val="00ACB6"/>
                </a:solidFill>
              </a:rPr>
              <a:t>rehabilitation</a:t>
            </a:r>
            <a:r>
              <a:rPr lang="it-IT" sz="2800" b="1" dirty="0">
                <a:solidFill>
                  <a:srgbClr val="00ACB6"/>
                </a:solidFill>
              </a:rPr>
              <a:t> and </a:t>
            </a:r>
            <a:r>
              <a:rPr lang="it-IT" sz="2800" b="1" dirty="0" err="1">
                <a:solidFill>
                  <a:srgbClr val="00ACB6"/>
                </a:solidFill>
              </a:rPr>
              <a:t>sexual</a:t>
            </a:r>
            <a:r>
              <a:rPr lang="it-IT" sz="2800" b="1" dirty="0">
                <a:solidFill>
                  <a:srgbClr val="00ACB6"/>
                </a:solidFill>
              </a:rPr>
              <a:t> counseling nurse </a:t>
            </a:r>
          </a:p>
        </p:txBody>
      </p:sp>
      <p:sp>
        <p:nvSpPr>
          <p:cNvPr id="5" name="Sottotitolo 3">
            <a:extLst>
              <a:ext uri="{FF2B5EF4-FFF2-40B4-BE49-F238E27FC236}">
                <a16:creationId xmlns:a16="http://schemas.microsoft.com/office/drawing/2014/main" id="{A95A092C-E1CA-BA6D-DB73-7ACF3F71A969}"/>
              </a:ext>
            </a:extLst>
          </p:cNvPr>
          <p:cNvSpPr txBox="1">
            <a:spLocks/>
          </p:cNvSpPr>
          <p:nvPr/>
        </p:nvSpPr>
        <p:spPr>
          <a:xfrm>
            <a:off x="6629399" y="5820685"/>
            <a:ext cx="4401025" cy="55672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defRPr sz="2400" kern="12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b="1" dirty="0">
                <a:solidFill>
                  <a:srgbClr val="00ACB6"/>
                </a:solidFill>
              </a:rPr>
              <a:t>Castelfranco veneto (</a:t>
            </a:r>
            <a:r>
              <a:rPr lang="it-IT" sz="2800" b="1" dirty="0" err="1">
                <a:solidFill>
                  <a:srgbClr val="00ACB6"/>
                </a:solidFill>
              </a:rPr>
              <a:t>treviso</a:t>
            </a:r>
            <a:r>
              <a:rPr lang="it-IT" sz="2800" b="1" dirty="0">
                <a:solidFill>
                  <a:srgbClr val="00ACB6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F46181-FFE5-35A2-61BC-324D6B7D5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7180" y="5596086"/>
            <a:ext cx="4779035" cy="1929384"/>
          </a:xfrm>
        </p:spPr>
        <p:txBody>
          <a:bodyPr anchor="ctr">
            <a:normAutofit/>
          </a:bodyPr>
          <a:lstStyle/>
          <a:p>
            <a:r>
              <a:rPr lang="en-US" sz="2400" dirty="0"/>
              <a:t>…with a worsening of social life</a:t>
            </a:r>
            <a:endParaRPr lang="it-IT" sz="24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73FC75-1433-FB9F-105E-1FCC75C4B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263" y="457200"/>
            <a:ext cx="6007608" cy="1929384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2200" b="0" i="0" dirty="0">
                <a:effectLst/>
                <a:latin typeface="Arial" panose="020B0604020202020204" pitchFamily="34" charset="0"/>
              </a:rPr>
              <a:t>Weight voluntary loss can relieve pressure on the pelvic structures, improving urinary and sexual function.</a:t>
            </a:r>
          </a:p>
          <a:p>
            <a:r>
              <a:rPr lang="en-US" sz="2200" dirty="0">
                <a:latin typeface="Arial" panose="020B0604020202020204" pitchFamily="34" charset="0"/>
              </a:rPr>
              <a:t>But losing excessive weight </a:t>
            </a:r>
            <a:r>
              <a:rPr lang="en-US" sz="2200" dirty="0" err="1">
                <a:latin typeface="Arial" panose="020B0604020202020204" pitchFamily="34" charset="0"/>
              </a:rPr>
              <a:t>involuntarely</a:t>
            </a:r>
            <a:r>
              <a:rPr lang="en-US" sz="2200" dirty="0">
                <a:latin typeface="Arial" panose="020B0604020202020204" pitchFamily="34" charset="0"/>
              </a:rPr>
              <a:t> can make it difficult to recruit the sphincter muscles responsible for urinary and fecal continence.</a:t>
            </a:r>
            <a:endParaRPr lang="it-IT" sz="22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D67C885-6BEC-163A-C86B-52F67FF57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74" y="1365354"/>
            <a:ext cx="4944987" cy="488304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B7C8B22-A09D-498A-6B96-165D644A81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496" y="3294804"/>
            <a:ext cx="5468112" cy="2228256"/>
          </a:xfrm>
          <a:prstGeom prst="rect">
            <a:avLst/>
          </a:prstGeom>
        </p:spPr>
      </p:pic>
      <p:sp>
        <p:nvSpPr>
          <p:cNvPr id="7" name="Freccia circolare a destra 6">
            <a:extLst>
              <a:ext uri="{FF2B5EF4-FFF2-40B4-BE49-F238E27FC236}">
                <a16:creationId xmlns:a16="http://schemas.microsoft.com/office/drawing/2014/main" id="{99FC48E5-7147-569D-EB57-F95554C679BF}"/>
              </a:ext>
            </a:extLst>
          </p:cNvPr>
          <p:cNvSpPr/>
          <p:nvPr/>
        </p:nvSpPr>
        <p:spPr>
          <a:xfrm>
            <a:off x="5107348" y="2293374"/>
            <a:ext cx="1357493" cy="4640826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848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4056E2-5224-9D45-9700-403FC342B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en-US" dirty="0"/>
              <a:t>Anyway.. weight loss relieve pressure on pelvic structures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6B397FC-DF23-C4CA-919A-7056F6BCB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7028">
            <a:off x="403783" y="2531329"/>
            <a:ext cx="5181275" cy="145075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C69D913-1886-6023-9C08-C81B59A417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Reducing the risk of incontinence (which can occur during sexual activity)</a:t>
            </a:r>
          </a:p>
          <a:p>
            <a:pPr>
              <a:lnSpc>
                <a:spcPct val="90000"/>
              </a:lnSpc>
            </a:pPr>
            <a:r>
              <a:rPr lang="en-US" dirty="0"/>
              <a:t>Reducing pelvic pain and dyspareunia</a:t>
            </a:r>
          </a:p>
          <a:p>
            <a:pPr>
              <a:lnSpc>
                <a:spcPct val="90000"/>
              </a:lnSpc>
            </a:pPr>
            <a:r>
              <a:rPr lang="en-US" dirty="0"/>
              <a:t>Allowing easier and longer walks in the open air and a consequent increase in libido</a:t>
            </a:r>
          </a:p>
          <a:p>
            <a:pPr>
              <a:lnSpc>
                <a:spcPct val="90000"/>
              </a:lnSpc>
            </a:pPr>
            <a:r>
              <a:rPr lang="en-US" dirty="0"/>
              <a:t>Improving the sacroiliac joint and pelvic mobilizations during sex</a:t>
            </a:r>
          </a:p>
          <a:p>
            <a:pPr>
              <a:lnSpc>
                <a:spcPct val="90000"/>
              </a:lnSpc>
            </a:pPr>
            <a:r>
              <a:rPr lang="en-US" dirty="0"/>
              <a:t>Allowing the person to experiment with more optimal positions</a:t>
            </a:r>
            <a:endParaRPr lang="it-IT" dirty="0"/>
          </a:p>
        </p:txBody>
      </p:sp>
      <p:pic>
        <p:nvPicPr>
          <p:cNvPr id="6" name="Immagine 5" descr="Immagine che contiene schizzo, disegno, Line art, clipart&#10;&#10;Il contenuto generato dall'IA potrebbe non essere corretto.">
            <a:extLst>
              <a:ext uri="{FF2B5EF4-FFF2-40B4-BE49-F238E27FC236}">
                <a16:creationId xmlns:a16="http://schemas.microsoft.com/office/drawing/2014/main" id="{F869D673-E6B8-29D0-0A61-B1D1860F2B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935962"/>
            <a:ext cx="2922037" cy="292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4A1867-7CD9-EBF7-7162-DB851B6C4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304" y="4106219"/>
            <a:ext cx="5428736" cy="1137111"/>
          </a:xfrm>
        </p:spPr>
        <p:txBody>
          <a:bodyPr>
            <a:normAutofit fontScale="90000"/>
          </a:bodyPr>
          <a:lstStyle/>
          <a:p>
            <a:r>
              <a:rPr lang="en-US" sz="3400" b="0" i="0" dirty="0">
                <a:effectLst/>
                <a:latin typeface="Arial" panose="020B0604020202020204" pitchFamily="34" charset="0"/>
              </a:rPr>
              <a:t>Cohen, S. (2004). "Social relationships and health." American Psychologist, 59(8), 676–684</a:t>
            </a:r>
            <a:endParaRPr lang="it-IT" sz="34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666B310-F4F9-E0E0-8ACE-C755D1105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303" y="927964"/>
            <a:ext cx="7745969" cy="168040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B5A1FB9-56BD-8272-2A6A-75F9F8173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303" y="5449778"/>
            <a:ext cx="5335431" cy="140822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dirty="0"/>
              <a:t>People who lose weight voluntarily often notice an improvement in their confidence and social relationships.</a:t>
            </a:r>
            <a:endParaRPr lang="it-IT" sz="2000" dirty="0"/>
          </a:p>
        </p:txBody>
      </p:sp>
      <p:pic>
        <p:nvPicPr>
          <p:cNvPr id="6" name="Immagine 5" descr="Immagine che contiene vestiti, persona, Viso umano, sorriso&#10;&#10;Il contenuto generato dall'IA potrebbe non essere corretto.">
            <a:extLst>
              <a:ext uri="{FF2B5EF4-FFF2-40B4-BE49-F238E27FC236}">
                <a16:creationId xmlns:a16="http://schemas.microsoft.com/office/drawing/2014/main" id="{8A27207F-30E9-D575-854D-E8AB2B930D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403" y="2351803"/>
            <a:ext cx="487279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80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C42A7F-1EF4-5EF1-A2D7-1EBFD7F60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>
            <a:normAutofit/>
          </a:bodyPr>
          <a:lstStyle/>
          <a:p>
            <a:r>
              <a:rPr lang="it-IT" sz="3200" dirty="0"/>
              <a:t>for </a:t>
            </a:r>
            <a:r>
              <a:rPr lang="it-IT" sz="3200" dirty="0" err="1"/>
              <a:t>patients</a:t>
            </a:r>
            <a:r>
              <a:rPr lang="it-IT" sz="3200" dirty="0"/>
              <a:t> </a:t>
            </a:r>
            <a:r>
              <a:rPr lang="it-IT" sz="3200" dirty="0" err="1"/>
              <a:t>affected</a:t>
            </a:r>
            <a:r>
              <a:rPr lang="it-IT" sz="3200" dirty="0"/>
              <a:t> by </a:t>
            </a:r>
            <a:r>
              <a:rPr lang="it-IT" sz="3200" dirty="0" err="1"/>
              <a:t>obesity</a:t>
            </a:r>
            <a:r>
              <a:rPr lang="it-IT" sz="3200" dirty="0"/>
              <a:t> or </a:t>
            </a:r>
            <a:r>
              <a:rPr lang="it-IT" sz="3200" dirty="0" err="1"/>
              <a:t>overweight</a:t>
            </a:r>
            <a:r>
              <a:rPr lang="it-IT" sz="3200" dirty="0"/>
              <a:t>?</a:t>
            </a:r>
          </a:p>
        </p:txBody>
      </p:sp>
      <p:pic>
        <p:nvPicPr>
          <p:cNvPr id="5" name="Immagine 4" descr="Immagine che contiene testo, grafica, Elementi grafici, Carattere&#10;&#10;Il contenuto generato dall'IA potrebbe non essere corretto.">
            <a:extLst>
              <a:ext uri="{FF2B5EF4-FFF2-40B4-BE49-F238E27FC236}">
                <a16:creationId xmlns:a16="http://schemas.microsoft.com/office/drawing/2014/main" id="{26F6EDF0-24BB-8076-186C-3BD1ED6EDC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3" b="17140"/>
          <a:stretch/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EAFCC6-6B23-1FBE-AE4C-C9FC83962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4777739"/>
            <a:ext cx="6897626" cy="139922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it-IT" sz="22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5F39127-170C-D81F-8FAD-1CEBB84BA0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306" y="5699824"/>
            <a:ext cx="2331216" cy="81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27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8B1019-C1C0-4E2B-1D08-307F9EA6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Team Working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C1CBE4-E3B6-369D-9F8A-3915F3565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1507" y="387224"/>
            <a:ext cx="3291839" cy="830453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1700" dirty="0">
                <a:solidFill>
                  <a:srgbClr val="FFFFFF"/>
                </a:solidFill>
              </a:rPr>
              <a:t>Doctors, nurses, nutritionists, dietologist MD and sex therapists must work together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913FE5E-9594-CD7E-CED4-BB47AF72F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47" y="3032514"/>
            <a:ext cx="6298001" cy="19366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Immagine 7" descr="Immagine che contiene vestiti, muro, persona, sorriso&#10;&#10;Il contenuto generato dall'IA potrebbe non essere corretto.">
            <a:extLst>
              <a:ext uri="{FF2B5EF4-FFF2-40B4-BE49-F238E27FC236}">
                <a16:creationId xmlns:a16="http://schemas.microsoft.com/office/drawing/2014/main" id="{D74322FB-3BCD-B54A-8D37-32BA533225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699" y="1737419"/>
            <a:ext cx="3261171" cy="488565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B7F9BC4-903D-7AF8-16FD-FAB7D6062F52}"/>
              </a:ext>
            </a:extLst>
          </p:cNvPr>
          <p:cNvSpPr txBox="1"/>
          <p:nvPr/>
        </p:nvSpPr>
        <p:spPr>
          <a:xfrm>
            <a:off x="2181032" y="477701"/>
            <a:ext cx="60975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6000" dirty="0">
                <a:solidFill>
                  <a:schemeClr val="tx2"/>
                </a:solidFill>
              </a:rPr>
              <a:t>Team Working</a:t>
            </a:r>
          </a:p>
        </p:txBody>
      </p:sp>
    </p:spTree>
    <p:extLst>
      <p:ext uri="{BB962C8B-B14F-4D97-AF65-F5344CB8AC3E}">
        <p14:creationId xmlns:p14="http://schemas.microsoft.com/office/powerpoint/2010/main" val="3135521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F60B3A-3C40-AA7C-7CA2-EB6E3603C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780" y="6031351"/>
            <a:ext cx="9681882" cy="739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organize outdoor and group perineal health programs to improve social interactions</a:t>
            </a:r>
          </a:p>
        </p:txBody>
      </p:sp>
      <p:pic>
        <p:nvPicPr>
          <p:cNvPr id="5" name="Segnaposto contenuto 4" descr="Immagine che contiene erba, aria aperta, albero, parco giochi&#10;&#10;Il contenuto generato dall'IA potrebbe non essere corretto.">
            <a:extLst>
              <a:ext uri="{FF2B5EF4-FFF2-40B4-BE49-F238E27FC236}">
                <a16:creationId xmlns:a16="http://schemas.microsoft.com/office/drawing/2014/main" id="{F50B5D83-5A62-473A-DEAC-231327A001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8" b="6318"/>
          <a:stretch/>
        </p:blipFill>
        <p:spPr>
          <a:xfrm>
            <a:off x="20" y="10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  <p:pic>
        <p:nvPicPr>
          <p:cNvPr id="4" name="Immagine 3" descr="Immagine che contiene testo, schermata, Carattere&#10;&#10;Il contenuto generato dall'IA potrebbe non essere corretto.">
            <a:extLst>
              <a:ext uri="{FF2B5EF4-FFF2-40B4-BE49-F238E27FC236}">
                <a16:creationId xmlns:a16="http://schemas.microsoft.com/office/drawing/2014/main" id="{906AB49C-10FD-D9BE-FD9C-52FDE51A0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79" y="4147587"/>
            <a:ext cx="5639403" cy="1805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3966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FD24F0-D719-D062-F9F0-E48224C83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5510253"/>
            <a:ext cx="9895951" cy="1033669"/>
          </a:xfrm>
        </p:spPr>
        <p:txBody>
          <a:bodyPr>
            <a:normAutofit/>
          </a:bodyPr>
          <a:lstStyle/>
          <a:p>
            <a:r>
              <a:rPr lang="en-US" sz="2500" b="0" i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Yelland, C., et al. (2018). "The impact of social support on sexual satisfaction in women." Journal of Sex Research, 55(4-5), 608-617.</a:t>
            </a:r>
            <a:endParaRPr lang="it-IT" sz="2500">
              <a:solidFill>
                <a:srgbClr val="FFFFFF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2E6C813-5954-6073-AB1E-E0CC459C6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256" y="888156"/>
            <a:ext cx="8311487" cy="2244100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51A52E-08CB-CF24-3CA1-8C63128C9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0256" y="3833199"/>
            <a:ext cx="8332826" cy="1119982"/>
          </a:xfrm>
        </p:spPr>
        <p:txBody>
          <a:bodyPr anchor="ctr">
            <a:normAutofit/>
          </a:bodyPr>
          <a:lstStyle/>
          <a:p>
            <a:r>
              <a:rPr lang="en-US" sz="2000" dirty="0"/>
              <a:t>Strong social relationships increase sexual satisfaction and the quality of intimate interactions. Social isolation can contribute to sexual dysfunction, such as dyspareunia and decreased libido.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171505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persona, interno, testo, Petto&#10;&#10;Il contenuto generato dall'IA potrebbe non essere corretto.">
            <a:extLst>
              <a:ext uri="{FF2B5EF4-FFF2-40B4-BE49-F238E27FC236}">
                <a16:creationId xmlns:a16="http://schemas.microsoft.com/office/drawing/2014/main" id="{C35CD774-7477-C170-1EA7-1F96FD166E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0" r="-1" b="7652"/>
          <a:stretch/>
        </p:blipFill>
        <p:spPr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6" name="Segnaposto contenuto 5" descr="Immagine che contiene persona, Forma fisica, ginocchio, yoga&#10;&#10;Il contenuto generato dall'IA potrebbe non essere corretto.">
            <a:extLst>
              <a:ext uri="{FF2B5EF4-FFF2-40B4-BE49-F238E27FC236}">
                <a16:creationId xmlns:a16="http://schemas.microsoft.com/office/drawing/2014/main" id="{98F670A6-06DF-1443-BE99-23EE7599C4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8" r="27774" b="-2"/>
          <a:stretch/>
        </p:blipFill>
        <p:spPr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CCF2C5AC-BA10-D812-F021-B59FF195E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1038"/>
            <a:ext cx="3360598" cy="1794474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500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3334FBBC-CC1F-BAB3-D5CE-9C67A4325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171"/>
            <a:ext cx="2804504" cy="3918792"/>
          </a:xfrm>
        </p:spPr>
        <p:txBody>
          <a:bodyPr>
            <a:normAutofit/>
          </a:bodyPr>
          <a:lstStyle/>
          <a:p>
            <a:r>
              <a:rPr lang="en-US" b="0" i="0" dirty="0">
                <a:effectLst/>
              </a:rPr>
              <a:t>Group rehabilitation activities to encourage connections between patients and personalized program </a:t>
            </a:r>
            <a:endParaRPr lang="en-US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89996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persona&#10;&#10;Il contenuto generato dall'IA potrebbe non essere corretto.">
            <a:extLst>
              <a:ext uri="{FF2B5EF4-FFF2-40B4-BE49-F238E27FC236}">
                <a16:creationId xmlns:a16="http://schemas.microsoft.com/office/drawing/2014/main" id="{E8D90079-194D-633A-6AE6-9F2618D8B1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6" r="7645" b="2"/>
          <a:stretch/>
        </p:blipFill>
        <p:spPr>
          <a:xfrm>
            <a:off x="5306584" y="497808"/>
            <a:ext cx="5713841" cy="4868609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  <a:noFill/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1C12AB4-90E9-204D-35DE-C0DCFE679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Abdominal and perineal management post abdominoplasty after weight loss</a:t>
            </a:r>
          </a:p>
        </p:txBody>
      </p:sp>
      <p:pic>
        <p:nvPicPr>
          <p:cNvPr id="4" name="Immagine 3" descr="Immagine che contiene testo, Carattere, schermata&#10;&#10;Il contenuto generato dall'IA potrebbe non essere corretto.">
            <a:extLst>
              <a:ext uri="{FF2B5EF4-FFF2-40B4-BE49-F238E27FC236}">
                <a16:creationId xmlns:a16="http://schemas.microsoft.com/office/drawing/2014/main" id="{E0DF11B2-2946-C79A-C387-D564B71DF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79" y="4413834"/>
            <a:ext cx="6477561" cy="1905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1570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vestiti, interno, persona, donna&#10;&#10;Il contenuto generato dall'IA potrebbe non essere corretto.">
            <a:extLst>
              <a:ext uri="{FF2B5EF4-FFF2-40B4-BE49-F238E27FC236}">
                <a16:creationId xmlns:a16="http://schemas.microsoft.com/office/drawing/2014/main" id="{447D5860-8B88-3C81-1CFA-4AE6892947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6602"/>
          <a:stretch/>
        </p:blipFill>
        <p:spPr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6" name="Immagine 5" descr="Immagine che contiene vestiti, interno, calzature, persona&#10;&#10;Il contenuto generato dall'IA potrebbe non essere corretto.">
            <a:extLst>
              <a:ext uri="{FF2B5EF4-FFF2-40B4-BE49-F238E27FC236}">
                <a16:creationId xmlns:a16="http://schemas.microsoft.com/office/drawing/2014/main" id="{2F9EA3B7-95B8-99F1-297B-C83AAEED7B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" r="1191"/>
          <a:stretch/>
        </p:blipFill>
        <p:spPr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5E1A5BF-D22F-FCDA-1C01-E938D38FD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1038"/>
            <a:ext cx="2804504" cy="1325563"/>
          </a:xfrm>
        </p:spPr>
        <p:txBody>
          <a:bodyPr anchor="ctr">
            <a:normAutofit/>
          </a:bodyPr>
          <a:lstStyle/>
          <a:p>
            <a:endParaRPr lang="it-IT" sz="280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E5EE9D-E2CF-6BA8-6387-D81021213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171"/>
            <a:ext cx="2804504" cy="3918792"/>
          </a:xfrm>
        </p:spPr>
        <p:txBody>
          <a:bodyPr>
            <a:normAutofit/>
          </a:bodyPr>
          <a:lstStyle/>
          <a:p>
            <a:r>
              <a:rPr lang="en-US" sz="1800" dirty="0"/>
              <a:t>we teach how to recognize the risk factors of sexual dysfunction and pelvic floor dysfunction including overweight and obesity through courses and meetings </a:t>
            </a:r>
            <a:endParaRPr lang="it-IT" sz="1800" dirty="0"/>
          </a:p>
        </p:txBody>
      </p:sp>
      <p:pic>
        <p:nvPicPr>
          <p:cNvPr id="7" name="Immagine 6" descr="Immagine che contiene testo, Carattere, schermata, linea&#10;&#10;Il contenuto generato dall'IA potrebbe non essere corretto.">
            <a:extLst>
              <a:ext uri="{FF2B5EF4-FFF2-40B4-BE49-F238E27FC236}">
                <a16:creationId xmlns:a16="http://schemas.microsoft.com/office/drawing/2014/main" id="{1C98B774-C31E-7917-D55B-2DF5CCEA40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4" y="4968768"/>
            <a:ext cx="4966290" cy="1459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3718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DE81FFED-416C-9B59-630B-FF273AEBA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5614"/>
            <a:ext cx="6850488" cy="913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We all desire a pleasurable sexuality in a health body to feel happy in the world and in relationship with others</a:t>
            </a:r>
            <a:br>
              <a:rPr lang="en-US" sz="1800">
                <a:solidFill>
                  <a:srgbClr val="FFFFFF"/>
                </a:solidFill>
              </a:rPr>
            </a:b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5A933E2-F132-8177-4DA8-161B99AE7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77" y="1517371"/>
            <a:ext cx="5082847" cy="2386262"/>
          </a:xfrm>
          <a:prstGeom prst="rect">
            <a:avLst/>
          </a:prstGeom>
        </p:spPr>
      </p:pic>
      <p:pic>
        <p:nvPicPr>
          <p:cNvPr id="27" name="Segnaposto contenuto 26">
            <a:extLst>
              <a:ext uri="{FF2B5EF4-FFF2-40B4-BE49-F238E27FC236}">
                <a16:creationId xmlns:a16="http://schemas.microsoft.com/office/drawing/2014/main" id="{902CE9B4-DD06-BFD0-F48E-6E1C75FBF7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915" y="835526"/>
            <a:ext cx="5630167" cy="4016392"/>
          </a:xfr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1465072D-1386-5105-06B1-0467D546285F}"/>
              </a:ext>
            </a:extLst>
          </p:cNvPr>
          <p:cNvSpPr txBox="1"/>
          <p:nvPr/>
        </p:nvSpPr>
        <p:spPr>
          <a:xfrm>
            <a:off x="681136" y="5406270"/>
            <a:ext cx="111375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Abadi" panose="020B0604020104020204" pitchFamily="34" charset="0"/>
              </a:rPr>
              <a:t>We all desire a pleasurable sexuality in a health body to feel happy in the world and in relationship with others</a:t>
            </a:r>
            <a:br>
              <a:rPr lang="en-US" sz="1800" dirty="0">
                <a:solidFill>
                  <a:srgbClr val="FFFFFF"/>
                </a:solidFill>
              </a:rPr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7147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vestiti, muro, lavagna, interno&#10;&#10;Il contenuto generato dall'IA potrebbe non essere corretto.">
            <a:extLst>
              <a:ext uri="{FF2B5EF4-FFF2-40B4-BE49-F238E27FC236}">
                <a16:creationId xmlns:a16="http://schemas.microsoft.com/office/drawing/2014/main" id="{93A2EB0F-B792-A189-2AB3-16E3AB84D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7" r="1" b="18757"/>
          <a:stretch/>
        </p:blipFill>
        <p:spPr>
          <a:xfrm>
            <a:off x="2915455" y="10"/>
            <a:ext cx="9276545" cy="6857990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34BAA4A-3B9F-C358-1A9B-DB957DDB3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15" y="2389157"/>
            <a:ext cx="3161940" cy="264024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Group meetings to teach assertive communication techniques with  partner and reduce anxiety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7EF479-271D-B84C-EC83-B265F0AEE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915" y="5402581"/>
            <a:ext cx="3306089" cy="665802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Depression and anxiety may affect 45% of women with sexual dysfunction (Linke S.E. et al. 2019)</a:t>
            </a:r>
          </a:p>
        </p:txBody>
      </p:sp>
    </p:spTree>
    <p:extLst>
      <p:ext uri="{BB962C8B-B14F-4D97-AF65-F5344CB8AC3E}">
        <p14:creationId xmlns:p14="http://schemas.microsoft.com/office/powerpoint/2010/main" val="208576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D9C02D-9736-50D3-943C-59971F622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dirty="0"/>
              <a:t>inclusive evenings of sexual education and improvement of couples' sexuality</a:t>
            </a:r>
          </a:p>
        </p:txBody>
      </p:sp>
      <p:pic>
        <p:nvPicPr>
          <p:cNvPr id="5" name="Segnaposto contenuto 4" descr="Immagine che contiene vestiti, uomo, persona, calzature&#10;&#10;Il contenuto generato dall'IA potrebbe non essere corretto.">
            <a:extLst>
              <a:ext uri="{FF2B5EF4-FFF2-40B4-BE49-F238E27FC236}">
                <a16:creationId xmlns:a16="http://schemas.microsoft.com/office/drawing/2014/main" id="{8BF2263D-27E2-6C19-0DB1-10F65E4DE6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4" r="1" b="16434"/>
          <a:stretch/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  <p:pic>
        <p:nvPicPr>
          <p:cNvPr id="4" name="Immagine 3" descr="Immagine che contiene testo, schermata, Carattere&#10;&#10;Il contenuto generato dall'IA potrebbe non essere corretto.">
            <a:extLst>
              <a:ext uri="{FF2B5EF4-FFF2-40B4-BE49-F238E27FC236}">
                <a16:creationId xmlns:a16="http://schemas.microsoft.com/office/drawing/2014/main" id="{9F12C8FC-4FD4-A3DF-69B3-7B7AE84F9F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01" y="4527367"/>
            <a:ext cx="4449079" cy="1970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711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74A955-2AD2-9E60-EC74-6C872B458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99" y="540167"/>
            <a:ext cx="4274607" cy="21358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/>
              <a:t>We work on self-esteem and body image after weight loss</a:t>
            </a:r>
          </a:p>
        </p:txBody>
      </p:sp>
      <p:pic>
        <p:nvPicPr>
          <p:cNvPr id="4" name="Segnaposto contenuto 3" descr="Immagine che contiene testo, Carattere, schermata, linea&#10;&#10;Il contenuto generato dall'IA potrebbe non essere corretto.">
            <a:extLst>
              <a:ext uri="{FF2B5EF4-FFF2-40B4-BE49-F238E27FC236}">
                <a16:creationId xmlns:a16="http://schemas.microsoft.com/office/drawing/2014/main" id="{94A2C946-69B1-A2D4-132E-7590506F41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75" y="3256384"/>
            <a:ext cx="4863676" cy="1140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egnaposto contenuto 4" descr="Immagine che contiene vestiti, persona, calzature, interno&#10;&#10;Il contenuto generato dall'IA potrebbe non essere corretto.">
            <a:extLst>
              <a:ext uri="{FF2B5EF4-FFF2-40B4-BE49-F238E27FC236}">
                <a16:creationId xmlns:a16="http://schemas.microsoft.com/office/drawing/2014/main" id="{DC8BB3FA-5A5C-E7D1-88CD-10E75F5874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9" r="3" b="3"/>
          <a:stretch/>
        </p:blipFill>
        <p:spPr>
          <a:xfrm>
            <a:off x="5211495" y="699899"/>
            <a:ext cx="3211333" cy="5445836"/>
          </a:xfrm>
          <a:prstGeom prst="rect">
            <a:avLst/>
          </a:prstGeom>
        </p:spPr>
      </p:pic>
      <p:pic>
        <p:nvPicPr>
          <p:cNvPr id="7" name="Immagine 6" descr="Immagine che contiene vestiti, scena, persona, donna&#10;&#10;Il contenuto generato dall'IA potrebbe non essere corretto.">
            <a:extLst>
              <a:ext uri="{FF2B5EF4-FFF2-40B4-BE49-F238E27FC236}">
                <a16:creationId xmlns:a16="http://schemas.microsoft.com/office/drawing/2014/main" id="{5F26A8BC-9ECC-A2D3-24AC-55267BD080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1" r="7377" b="3"/>
          <a:stretch/>
        </p:blipFill>
        <p:spPr>
          <a:xfrm>
            <a:off x="8535080" y="699899"/>
            <a:ext cx="3211333" cy="544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722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dipinto, Viso umano, cartone animato, persona&#10;&#10;Il contenuto generato dall'IA potrebbe non essere corretto.">
            <a:extLst>
              <a:ext uri="{FF2B5EF4-FFF2-40B4-BE49-F238E27FC236}">
                <a16:creationId xmlns:a16="http://schemas.microsoft.com/office/drawing/2014/main" id="{9B4A7967-49B7-BE3A-C021-487CA86B9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83"/>
          <a:stretch/>
        </p:blipFill>
        <p:spPr>
          <a:xfrm>
            <a:off x="-727787" y="10"/>
            <a:ext cx="13660016" cy="6857990"/>
          </a:xfrm>
          <a:prstGeom prst="rect">
            <a:avLst/>
          </a:prstGeom>
          <a:noFill/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8976B7CF-EBDC-2CD7-C8F2-CC373A85E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398" y="3911600"/>
            <a:ext cx="8331202" cy="1308100"/>
          </a:xfrm>
        </p:spPr>
        <p:txBody>
          <a:bodyPr/>
          <a:lstStyle/>
          <a:p>
            <a:r>
              <a:rPr lang="it-IT" dirty="0"/>
              <a:t>Weight </a:t>
            </a:r>
            <a:r>
              <a:rPr lang="it-IT" dirty="0" err="1"/>
              <a:t>loss</a:t>
            </a:r>
            <a:r>
              <a:rPr lang="it-IT" dirty="0"/>
              <a:t>, social life, </a:t>
            </a:r>
            <a:r>
              <a:rPr lang="it-IT" dirty="0" err="1"/>
              <a:t>sexuality</a:t>
            </a:r>
            <a:r>
              <a:rPr lang="it-IT" dirty="0"/>
              <a:t> and… </a:t>
            </a:r>
            <a:r>
              <a:rPr lang="it-IT" dirty="0" err="1"/>
              <a:t>Pelvic</a:t>
            </a:r>
            <a:r>
              <a:rPr lang="it-IT" dirty="0"/>
              <a:t> </a:t>
            </a:r>
            <a:r>
              <a:rPr lang="it-IT" dirty="0" err="1"/>
              <a:t>Floor</a:t>
            </a:r>
            <a:r>
              <a:rPr lang="en-US" dirty="0"/>
              <a:t> 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B2D48AB-F41D-AC63-CD0F-B1D6F65D9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07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35600" y="3089117"/>
            <a:ext cx="6756400" cy="322751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Grazie! </a:t>
            </a: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r>
              <a:rPr lang="it-IT" sz="3600" dirty="0"/>
              <a:t>info@laclinicadelperineo.it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CD2025A-8591-BBED-790C-0E6D18F66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62" b="9811"/>
          <a:stretch/>
        </p:blipFill>
        <p:spPr>
          <a:xfrm>
            <a:off x="15" y="10"/>
            <a:ext cx="12191985" cy="4578340"/>
          </a:xfrm>
          <a:prstGeom prst="rect">
            <a:avLst/>
          </a:prstGeom>
          <a:noFill/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F5318C6-ECF7-D0B7-41AA-D026BD34B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anchor="b">
            <a:normAutofit/>
          </a:bodyPr>
          <a:lstStyle/>
          <a:p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always</a:t>
            </a:r>
            <a:r>
              <a:rPr lang="it-IT" dirty="0"/>
              <a:t> possibile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13490A-B8B4-9788-4F9E-12E53D3F58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it-IT" dirty="0" err="1"/>
              <a:t>Losing</a:t>
            </a:r>
            <a:r>
              <a:rPr lang="it-IT" dirty="0"/>
              <a:t> voluntary weight </a:t>
            </a:r>
          </a:p>
          <a:p>
            <a:pPr algn="ctr">
              <a:lnSpc>
                <a:spcPct val="90000"/>
              </a:lnSpc>
            </a:pPr>
            <a:r>
              <a:rPr lang="it-IT" dirty="0" err="1"/>
              <a:t>Losing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voluntary weight </a:t>
            </a:r>
          </a:p>
        </p:txBody>
      </p:sp>
    </p:spTree>
    <p:extLst>
      <p:ext uri="{BB962C8B-B14F-4D97-AF65-F5344CB8AC3E}">
        <p14:creationId xmlns:p14="http://schemas.microsoft.com/office/powerpoint/2010/main" val="123354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9B8E4B-054A-1CD2-BE06-E76DBA4B2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anchor="b">
            <a:normAutofit/>
          </a:bodyPr>
          <a:lstStyle/>
          <a:p>
            <a:r>
              <a:rPr lang="it-IT" sz="2300"/>
              <a:t>Basson, R. (2000) «A Model of Sexual Response»</a:t>
            </a:r>
            <a:br>
              <a:rPr lang="it-IT" sz="2300"/>
            </a:br>
            <a:r>
              <a:rPr lang="it-IT" sz="2300"/>
              <a:t> Journal of Sex &amp; Marital Therapy, 26(1), 1-17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81B169B-F1AB-F2B3-AC17-6F70CCD5D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60" b="-3"/>
          <a:stretch/>
        </p:blipFill>
        <p:spPr>
          <a:xfrm>
            <a:off x="5458984" y="812800"/>
            <a:ext cx="5713841" cy="4868609"/>
          </a:xfrm>
          <a:prstGeom prst="rect">
            <a:avLst/>
          </a:prstGeom>
          <a:noFill/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728B5E2-D8A5-377B-4D18-19E76BD01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2200" y="3043050"/>
            <a:ext cx="3068832" cy="2638359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it-IT" sz="1500" dirty="0"/>
              <a:t>Voluntary Weight </a:t>
            </a:r>
            <a:r>
              <a:rPr lang="it-IT" sz="1500" dirty="0" err="1"/>
              <a:t>loss</a:t>
            </a:r>
            <a:r>
              <a:rPr lang="it-IT" sz="1500" dirty="0"/>
              <a:t> can </a:t>
            </a:r>
            <a:r>
              <a:rPr lang="it-IT" sz="1500" dirty="0" err="1"/>
              <a:t>improve</a:t>
            </a:r>
            <a:r>
              <a:rPr lang="it-IT" sz="1500" dirty="0"/>
              <a:t> social life and </a:t>
            </a:r>
            <a:r>
              <a:rPr lang="it-IT" sz="1500" dirty="0" err="1"/>
              <a:t>sexuality</a:t>
            </a:r>
            <a:r>
              <a:rPr lang="it-IT" sz="1500" dirty="0"/>
              <a:t> </a:t>
            </a:r>
            <a:r>
              <a:rPr lang="it-IT" sz="1500" dirty="0" err="1"/>
              <a:t>as</a:t>
            </a:r>
            <a:r>
              <a:rPr lang="it-IT" sz="1500" dirty="0"/>
              <a:t> </a:t>
            </a:r>
            <a:r>
              <a:rPr lang="it-IT" sz="1500" dirty="0" err="1"/>
              <a:t>enchance</a:t>
            </a:r>
            <a:r>
              <a:rPr lang="it-IT" sz="1500" dirty="0"/>
              <a:t> self </a:t>
            </a:r>
            <a:r>
              <a:rPr lang="it-IT" sz="1500" dirty="0" err="1"/>
              <a:t>efficacy</a:t>
            </a:r>
            <a:r>
              <a:rPr lang="it-IT" sz="1500" dirty="0"/>
              <a:t> and body image </a:t>
            </a:r>
            <a:r>
              <a:rPr lang="it-IT" sz="1500" dirty="0" err="1"/>
              <a:t>promote</a:t>
            </a:r>
            <a:r>
              <a:rPr lang="it-IT" sz="1500" dirty="0"/>
              <a:t> more </a:t>
            </a:r>
            <a:r>
              <a:rPr lang="it-IT" sz="1500" dirty="0" err="1"/>
              <a:t>satisfying</a:t>
            </a:r>
            <a:r>
              <a:rPr lang="it-IT" sz="1500" dirty="0"/>
              <a:t> </a:t>
            </a:r>
            <a:r>
              <a:rPr lang="it-IT" sz="1500" dirty="0" err="1"/>
              <a:t>relationships</a:t>
            </a:r>
            <a:r>
              <a:rPr lang="it-IT" sz="1500" dirty="0"/>
              <a:t> and </a:t>
            </a:r>
            <a:r>
              <a:rPr lang="it-IT" sz="1500" dirty="0" err="1"/>
              <a:t>greater</a:t>
            </a:r>
            <a:r>
              <a:rPr lang="it-IT" sz="1500" dirty="0"/>
              <a:t> </a:t>
            </a:r>
            <a:r>
              <a:rPr lang="it-IT" sz="1500" dirty="0" err="1"/>
              <a:t>intimacy</a:t>
            </a:r>
            <a:r>
              <a:rPr lang="it-IT" sz="1500" dirty="0"/>
              <a:t> </a:t>
            </a:r>
          </a:p>
          <a:p>
            <a:pPr marL="0" indent="0">
              <a:lnSpc>
                <a:spcPct val="90000"/>
              </a:lnSpc>
              <a:buNone/>
            </a:pPr>
            <a:endParaRPr lang="it-IT" sz="15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/>
              <a:t>Losing weight involuntarily means having to deal with an anarchic body and the psychological battle is more difficult</a:t>
            </a:r>
            <a:endParaRPr lang="it-IT" sz="1500" dirty="0"/>
          </a:p>
        </p:txBody>
      </p:sp>
    </p:spTree>
    <p:extLst>
      <p:ext uri="{BB962C8B-B14F-4D97-AF65-F5344CB8AC3E}">
        <p14:creationId xmlns:p14="http://schemas.microsoft.com/office/powerpoint/2010/main" val="167321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E74AA113-2DD3-0106-4005-2933B6DF0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6" b="24081"/>
          <a:stretch/>
        </p:blipFill>
        <p:spPr>
          <a:xfrm>
            <a:off x="15" y="9943"/>
            <a:ext cx="12191985" cy="4558465"/>
          </a:xfrm>
          <a:prstGeom prst="rect">
            <a:avLst/>
          </a:prstGeom>
          <a:noFill/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5C4D050-3291-D841-74CE-176102DDD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anchor="b">
            <a:normAutofit/>
          </a:bodyPr>
          <a:lstStyle/>
          <a:p>
            <a:r>
              <a:rPr lang="it-IT" sz="2400" dirty="0"/>
              <a:t>Duncan, R.E. &amp; Al </a:t>
            </a:r>
            <a:r>
              <a:rPr lang="it-IT" sz="2400" dirty="0" err="1"/>
              <a:t>Rubaish</a:t>
            </a:r>
            <a:r>
              <a:rPr lang="it-IT" sz="2400" dirty="0"/>
              <a:t>, A. (2017) «The Impact of </a:t>
            </a:r>
            <a:r>
              <a:rPr lang="it-IT" sz="2400" dirty="0" err="1"/>
              <a:t>Obesity</a:t>
            </a:r>
            <a:r>
              <a:rPr lang="it-IT" sz="2400" dirty="0"/>
              <a:t> on </a:t>
            </a:r>
            <a:r>
              <a:rPr lang="it-IT" sz="2400" dirty="0" err="1"/>
              <a:t>Sexual</a:t>
            </a:r>
            <a:r>
              <a:rPr lang="it-IT" sz="2400" dirty="0"/>
              <a:t> </a:t>
            </a:r>
            <a:r>
              <a:rPr lang="it-IT" sz="2400" dirty="0" err="1"/>
              <a:t>Function</a:t>
            </a:r>
            <a:r>
              <a:rPr lang="it-IT" sz="2400" dirty="0"/>
              <a:t>: a review of the </a:t>
            </a:r>
            <a:r>
              <a:rPr lang="it-IT" sz="2400" dirty="0" err="1"/>
              <a:t>current</a:t>
            </a:r>
            <a:r>
              <a:rPr lang="it-IT" sz="2400" dirty="0"/>
              <a:t> literature» The Journal of </a:t>
            </a:r>
            <a:r>
              <a:rPr lang="it-IT" sz="2400" dirty="0" err="1"/>
              <a:t>Sexual</a:t>
            </a:r>
            <a:r>
              <a:rPr lang="it-IT" sz="2400" dirty="0"/>
              <a:t> Medicine, 14(3), 100-107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527364-0000-0EE0-15FC-8E926C8BA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Women who lose weight experience greater benefits on their sexuality and social life than men as there are greater implications on the female pelvic floor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141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1E6DEC-EF16-5C1C-BFB6-05ED552C7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it-IT" sz="3600"/>
              <a:t>Pelvic Floor centred patient </a:t>
            </a:r>
            <a:endParaRPr lang="it-IT" sz="36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68784A4-84F6-B24D-4C4C-491BA114A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21" b="15946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B25FE25-1766-633D-6097-78D64BED7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797240"/>
          </a:xfrm>
        </p:spPr>
        <p:txBody>
          <a:bodyPr anchor="ctr">
            <a:normAutofit fontScale="77500" lnSpcReduction="20000"/>
          </a:bodyPr>
          <a:lstStyle/>
          <a:p>
            <a:pPr marL="0" indent="0" algn="ctr">
              <a:buNone/>
            </a:pPr>
            <a:r>
              <a:rPr lang="it-IT" sz="2600" dirty="0" err="1"/>
              <a:t>Sometimes</a:t>
            </a:r>
            <a:r>
              <a:rPr lang="it-IT" sz="2600" dirty="0"/>
              <a:t> </a:t>
            </a:r>
            <a:r>
              <a:rPr lang="it-IT" sz="2600" dirty="0" err="1"/>
              <a:t>starting</a:t>
            </a:r>
            <a:r>
              <a:rPr lang="it-IT" sz="2600" dirty="0"/>
              <a:t> with </a:t>
            </a:r>
            <a:r>
              <a:rPr lang="it-IT" sz="2600" dirty="0" err="1"/>
              <a:t>pelvic</a:t>
            </a:r>
            <a:r>
              <a:rPr lang="it-IT" sz="2600" dirty="0"/>
              <a:t> </a:t>
            </a:r>
            <a:r>
              <a:rPr lang="it-IT" sz="2600" dirty="0" err="1"/>
              <a:t>floor</a:t>
            </a:r>
            <a:r>
              <a:rPr lang="it-IT" sz="2600" dirty="0"/>
              <a:t> </a:t>
            </a:r>
            <a:r>
              <a:rPr lang="it-IT" sz="2600" dirty="0" err="1"/>
              <a:t>dysfunction</a:t>
            </a:r>
            <a:r>
              <a:rPr lang="it-IT" sz="2600" dirty="0"/>
              <a:t> </a:t>
            </a:r>
            <a:r>
              <a:rPr lang="it-IT" sz="2600" dirty="0" err="1"/>
              <a:t>as</a:t>
            </a:r>
            <a:r>
              <a:rPr lang="it-IT" sz="2600" dirty="0"/>
              <a:t> a </a:t>
            </a:r>
            <a:r>
              <a:rPr lang="it-IT" sz="2600" dirty="0" err="1"/>
              <a:t>reason</a:t>
            </a:r>
            <a:r>
              <a:rPr lang="it-IT" sz="2600" dirty="0"/>
              <a:t> to </a:t>
            </a:r>
            <a:r>
              <a:rPr lang="it-IT" sz="2600" dirty="0" err="1"/>
              <a:t>encourage</a:t>
            </a:r>
            <a:r>
              <a:rPr lang="it-IT" sz="2600" dirty="0"/>
              <a:t> a </a:t>
            </a:r>
            <a:r>
              <a:rPr lang="it-IT" sz="2600" dirty="0" err="1"/>
              <a:t>patient</a:t>
            </a:r>
            <a:r>
              <a:rPr lang="it-IT" sz="2600" dirty="0"/>
              <a:t> to </a:t>
            </a:r>
            <a:r>
              <a:rPr lang="it-IT" sz="2600" dirty="0" err="1"/>
              <a:t>lose</a:t>
            </a:r>
            <a:r>
              <a:rPr lang="it-IT" sz="2600" dirty="0"/>
              <a:t> weight or to </a:t>
            </a:r>
            <a:r>
              <a:rPr lang="it-IT" sz="2600" dirty="0" err="1"/>
              <a:t>accept</a:t>
            </a:r>
            <a:r>
              <a:rPr lang="it-IT" sz="2600" dirty="0"/>
              <a:t> </a:t>
            </a:r>
            <a:r>
              <a:rPr lang="it-IT" sz="2600" dirty="0" err="1"/>
              <a:t>their</a:t>
            </a:r>
            <a:r>
              <a:rPr lang="it-IT" sz="2600" dirty="0"/>
              <a:t> body </a:t>
            </a:r>
            <a:r>
              <a:rPr lang="it-IT" sz="2600" dirty="0" err="1"/>
              <a:t>losing</a:t>
            </a:r>
            <a:r>
              <a:rPr lang="it-IT" sz="2600" dirty="0"/>
              <a:t> weight for </a:t>
            </a:r>
            <a:r>
              <a:rPr lang="it-IT" sz="2600" dirty="0" err="1"/>
              <a:t>improved</a:t>
            </a:r>
            <a:r>
              <a:rPr lang="it-IT" sz="2600" dirty="0"/>
              <a:t> </a:t>
            </a:r>
            <a:r>
              <a:rPr lang="it-IT" sz="2600" dirty="0" err="1"/>
              <a:t>sexuality</a:t>
            </a:r>
            <a:r>
              <a:rPr lang="it-IT" sz="2600" dirty="0"/>
              <a:t> can be more </a:t>
            </a:r>
            <a:r>
              <a:rPr lang="it-IT" sz="2600" dirty="0" err="1"/>
              <a:t>effective</a:t>
            </a:r>
            <a:r>
              <a:rPr lang="it-IT" sz="2600" dirty="0"/>
              <a:t> </a:t>
            </a:r>
            <a:r>
              <a:rPr lang="it-IT" sz="2600" dirty="0" err="1"/>
              <a:t>than</a:t>
            </a:r>
            <a:r>
              <a:rPr lang="it-IT" sz="2600" dirty="0"/>
              <a:t> </a:t>
            </a:r>
            <a:r>
              <a:rPr lang="it-IT" sz="2600" dirty="0" err="1"/>
              <a:t>simply</a:t>
            </a:r>
            <a:r>
              <a:rPr lang="it-IT" sz="2600" dirty="0"/>
              <a:t> </a:t>
            </a:r>
            <a:r>
              <a:rPr lang="it-IT" sz="2600" dirty="0" err="1"/>
              <a:t>focusing</a:t>
            </a:r>
            <a:r>
              <a:rPr lang="it-IT" sz="2600" dirty="0"/>
              <a:t> on </a:t>
            </a:r>
            <a:r>
              <a:rPr lang="it-IT" sz="2600" dirty="0" err="1"/>
              <a:t>losing</a:t>
            </a:r>
            <a:r>
              <a:rPr lang="it-IT" sz="2600" dirty="0"/>
              <a:t> weight for health </a:t>
            </a:r>
            <a:r>
              <a:rPr lang="it-IT" sz="2600" dirty="0" err="1"/>
              <a:t>reasons</a:t>
            </a:r>
            <a:r>
              <a:rPr lang="it-IT" sz="2600" dirty="0"/>
              <a:t> </a:t>
            </a:r>
          </a:p>
          <a:p>
            <a:pPr algn="ctr"/>
            <a:endParaRPr lang="it-IT" sz="2600" dirty="0"/>
          </a:p>
          <a:p>
            <a:endParaRPr lang="it-IT" sz="1300" dirty="0"/>
          </a:p>
          <a:p>
            <a:endParaRPr lang="it-IT" sz="1300" dirty="0"/>
          </a:p>
          <a:p>
            <a:pPr marL="0" indent="0">
              <a:buNone/>
            </a:pPr>
            <a:r>
              <a:rPr lang="it-IT" sz="2400" dirty="0"/>
              <a:t>Pereira L.V. et al. 2017 «impact of </a:t>
            </a:r>
            <a:r>
              <a:rPr lang="it-IT" sz="2400" dirty="0" err="1"/>
              <a:t>obesity</a:t>
            </a:r>
            <a:r>
              <a:rPr lang="it-IT" sz="2400" dirty="0"/>
              <a:t> on </a:t>
            </a:r>
            <a:r>
              <a:rPr lang="it-IT" sz="2400" dirty="0" err="1"/>
              <a:t>pelvic</a:t>
            </a:r>
            <a:r>
              <a:rPr lang="it-IT" sz="2400" dirty="0"/>
              <a:t> </a:t>
            </a:r>
            <a:r>
              <a:rPr lang="it-IT" sz="2400" dirty="0" err="1"/>
              <a:t>floor</a:t>
            </a:r>
            <a:r>
              <a:rPr lang="it-IT" sz="2400" dirty="0"/>
              <a:t> </a:t>
            </a:r>
            <a:r>
              <a:rPr lang="it-IT" sz="2400" dirty="0" err="1"/>
              <a:t>dysfunction</a:t>
            </a:r>
            <a:r>
              <a:rPr lang="it-IT" sz="2400" dirty="0"/>
              <a:t>: a narrative review» International </a:t>
            </a:r>
            <a:r>
              <a:rPr lang="it-IT" sz="2400" dirty="0" err="1"/>
              <a:t>Urogynecology</a:t>
            </a:r>
            <a:r>
              <a:rPr lang="it-IT" sz="2400" dirty="0"/>
              <a:t> Journal , 28 (5), 747-754</a:t>
            </a:r>
          </a:p>
        </p:txBody>
      </p:sp>
    </p:spTree>
    <p:extLst>
      <p:ext uri="{BB962C8B-B14F-4D97-AF65-F5344CB8AC3E}">
        <p14:creationId xmlns:p14="http://schemas.microsoft.com/office/powerpoint/2010/main" val="244388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0D9727-B7DB-2B1F-0674-9F07AF31D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anchor="b">
            <a:normAutofit/>
          </a:bodyPr>
          <a:lstStyle/>
          <a:p>
            <a:r>
              <a:rPr lang="en-US" sz="2000" b="0" i="0">
                <a:effectLst/>
              </a:rPr>
              <a:t>ACOG Committee Opinion No. 749 (2018). "The Role of the Urogynecologist in the Care of Women with Pelvic Floor Disorders." Obstetrics &amp; Gynecology, 132(4), e120-e123.</a:t>
            </a:r>
            <a:endParaRPr lang="it-IT" sz="200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F8C227D-D49A-215A-091E-B9FFFE5FA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5458984" y="1375821"/>
            <a:ext cx="5713841" cy="374256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726045-3139-D193-7C79-CA39B45086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2200" y="3043050"/>
            <a:ext cx="3068832" cy="26383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Pelvic floor strengthening exercises can improve sexual satisfaction and reduce erectile dysfunction.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08605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C8C528-E19C-ADE8-319C-DB81980F6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Case Study in </a:t>
            </a:r>
            <a:r>
              <a:rPr lang="it-IT" dirty="0" err="1"/>
              <a:t>my</a:t>
            </a:r>
            <a:r>
              <a:rPr lang="it-IT" dirty="0"/>
              <a:t> Clinic : 1629 </a:t>
            </a:r>
            <a:r>
              <a:rPr lang="it-IT" dirty="0" err="1"/>
              <a:t>patients</a:t>
            </a:r>
            <a:r>
              <a:rPr lang="it-IT" dirty="0"/>
              <a:t> from 2023 to 2025 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5184CAA-1170-E21C-CAD1-100D76C9AA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Men : 58</a:t>
            </a:r>
          </a:p>
        </p:txBody>
      </p:sp>
      <p:graphicFrame>
        <p:nvGraphicFramePr>
          <p:cNvPr id="11" name="Segnaposto contenuto 3">
            <a:extLst>
              <a:ext uri="{FF2B5EF4-FFF2-40B4-BE49-F238E27FC236}">
                <a16:creationId xmlns:a16="http://schemas.microsoft.com/office/drawing/2014/main" id="{827A1468-D3D4-526F-D1A0-3529C3621508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839788" y="2505075"/>
          <a:ext cx="5157787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7B177DB-4ACA-D562-F16A-865D60DDBE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/>
              <a:t>Women : 1571 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14346D6-AD1F-233A-72B7-AE498DF07D7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it-IT" dirty="0"/>
              <a:t>518 with a BMI from 25 to 29,9</a:t>
            </a:r>
          </a:p>
          <a:p>
            <a:pPr marL="0" indent="0">
              <a:buNone/>
            </a:pPr>
            <a:r>
              <a:rPr lang="it-IT" dirty="0"/>
              <a:t>(33%) </a:t>
            </a:r>
            <a:r>
              <a:rPr lang="it-IT" dirty="0" err="1"/>
              <a:t>as</a:t>
            </a:r>
            <a:r>
              <a:rPr lang="it-IT" dirty="0"/>
              <a:t> the WHO report</a:t>
            </a:r>
          </a:p>
          <a:p>
            <a:r>
              <a:rPr lang="it-IT" dirty="0" err="1"/>
              <a:t>Urinary</a:t>
            </a:r>
            <a:r>
              <a:rPr lang="it-IT" dirty="0"/>
              <a:t> </a:t>
            </a:r>
            <a:r>
              <a:rPr lang="it-IT" dirty="0" err="1"/>
              <a:t>incontinence</a:t>
            </a:r>
            <a:r>
              <a:rPr lang="it-IT" dirty="0"/>
              <a:t>, </a:t>
            </a:r>
            <a:r>
              <a:rPr lang="it-IT" dirty="0" err="1"/>
              <a:t>dyspareunia</a:t>
            </a:r>
            <a:r>
              <a:rPr lang="it-IT" dirty="0"/>
              <a:t>, </a:t>
            </a:r>
            <a:r>
              <a:rPr lang="it-IT" dirty="0" err="1"/>
              <a:t>pelvic</a:t>
            </a:r>
            <a:r>
              <a:rPr lang="it-IT" dirty="0"/>
              <a:t> </a:t>
            </a:r>
            <a:r>
              <a:rPr lang="it-IT" dirty="0" err="1"/>
              <a:t>organ</a:t>
            </a:r>
            <a:r>
              <a:rPr lang="it-IT" dirty="0"/>
              <a:t> </a:t>
            </a:r>
            <a:r>
              <a:rPr lang="it-IT" dirty="0" err="1"/>
              <a:t>prolapse</a:t>
            </a:r>
            <a:endParaRPr lang="it-IT" dirty="0"/>
          </a:p>
          <a:p>
            <a:r>
              <a:rPr lang="it-IT" dirty="0" err="1"/>
              <a:t>hypoactive</a:t>
            </a:r>
            <a:r>
              <a:rPr lang="it-IT" dirty="0"/>
              <a:t> desire disorders</a:t>
            </a:r>
          </a:p>
          <a:p>
            <a:r>
              <a:rPr lang="it-IT" dirty="0" err="1"/>
              <a:t>altered</a:t>
            </a:r>
            <a:r>
              <a:rPr lang="it-IT" dirty="0"/>
              <a:t> social life</a:t>
            </a:r>
          </a:p>
          <a:p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99588C5-6BF6-6D7F-49CA-893843E519E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176" y="5859747"/>
            <a:ext cx="2414954" cy="84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25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F19E61-B517-8DA4-296D-612B41DBB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2600" b="0" i="0">
                <a:effectLst/>
                <a:latin typeface="Arial" panose="020B0604020202020204" pitchFamily="34" charset="0"/>
              </a:rPr>
              <a:t>Combining pelvic floor re-education with weight loss can improve the quality of your sexual life and social relationships</a:t>
            </a:r>
            <a:br>
              <a:rPr lang="it-IT" sz="2600" b="0" i="0">
                <a:effectLst/>
                <a:latin typeface="Arial" panose="020B0604020202020204" pitchFamily="34" charset="0"/>
              </a:rPr>
            </a:br>
            <a:endParaRPr lang="it-IT" sz="260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501545-8F41-B3C1-8DB7-B21718B43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3921333"/>
            <a:ext cx="6423911" cy="249199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sz="2200" b="0" i="0" dirty="0">
                <a:effectLst/>
                <a:latin typeface="Arial" panose="020B0604020202020204" pitchFamily="34" charset="0"/>
              </a:rPr>
              <a:t> </a:t>
            </a:r>
            <a:endParaRPr lang="it-IT" sz="2200" dirty="0">
              <a:latin typeface="Arial" panose="020B0604020202020204" pitchFamily="34" charset="0"/>
            </a:endParaRPr>
          </a:p>
          <a:p>
            <a:r>
              <a:rPr lang="en-US" sz="2200" b="0" i="0" dirty="0">
                <a:effectLst/>
                <a:latin typeface="Arial" panose="020B0604020202020204" pitchFamily="34" charset="0"/>
              </a:rPr>
              <a:t>ACOG Committee Opinion No. 749 (2018). "The Role of the Urogynecologist in the Care of Women with Pelvic Floor Disorders." Obstetrics &amp; Gynecology, 132(4), e120-e123.</a:t>
            </a:r>
          </a:p>
          <a:p>
            <a:br>
              <a:rPr lang="en-US" sz="2200" dirty="0"/>
            </a:br>
            <a:r>
              <a:rPr lang="en-US" sz="2200" b="0" i="0" dirty="0">
                <a:effectLst/>
                <a:latin typeface="Arial" panose="020B0604020202020204" pitchFamily="34" charset="0"/>
              </a:rPr>
              <a:t>- Dietz, H.P. (2018). "The role of pelvic floor dysfunction in the management of urinary incontinence." European Urology Supplements, 17(3), 187-196.</a:t>
            </a:r>
            <a:endParaRPr lang="it-IT" sz="2200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51C3C71-E396-6705-07C4-159D2C20E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585" y="568960"/>
            <a:ext cx="4340183" cy="361320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4FD28BBC-9B7A-EFF5-D444-984364D2B4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71" y="4315462"/>
            <a:ext cx="3995928" cy="209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0416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424</TotalTime>
  <Words>851</Words>
  <Application>Microsoft Office PowerPoint</Application>
  <PresentationFormat>Widescreen</PresentationFormat>
  <Paragraphs>67</Paragraphs>
  <Slides>24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9" baseType="lpstr">
      <vt:lpstr>Abadi</vt:lpstr>
      <vt:lpstr>Arial</vt:lpstr>
      <vt:lpstr>Calibri</vt:lpstr>
      <vt:lpstr>Wingdings</vt:lpstr>
      <vt:lpstr>RetrospectVTI</vt:lpstr>
      <vt:lpstr>Weight loss, social life and sexuality</vt:lpstr>
      <vt:lpstr>We all desire a pleasurable sexuality in a health body to feel happy in the world and in relationship with others </vt:lpstr>
      <vt:lpstr>This is not always possibile </vt:lpstr>
      <vt:lpstr>Basson, R. (2000) «A Model of Sexual Response»  Journal of Sex &amp; Marital Therapy, 26(1), 1-17</vt:lpstr>
      <vt:lpstr>Duncan, R.E. &amp; Al Rubaish, A. (2017) «The Impact of Obesity on Sexual Function: a review of the current literature» The Journal of Sexual Medicine, 14(3), 100-107</vt:lpstr>
      <vt:lpstr>Pelvic Floor centred patient </vt:lpstr>
      <vt:lpstr>ACOG Committee Opinion No. 749 (2018). "The Role of the Urogynecologist in the Care of Women with Pelvic Floor Disorders." Obstetrics &amp; Gynecology, 132(4), e120-e123.</vt:lpstr>
      <vt:lpstr>Case Study in my Clinic : 1629 patients from 2023 to 2025 </vt:lpstr>
      <vt:lpstr>Combining pelvic floor re-education with weight loss can improve the quality of your sexual life and social relationships </vt:lpstr>
      <vt:lpstr>…with a worsening of social life</vt:lpstr>
      <vt:lpstr>Anyway.. weight loss relieve pressure on pelvic structures</vt:lpstr>
      <vt:lpstr>Cohen, S. (2004). "Social relationships and health." American Psychologist, 59(8), 676–684</vt:lpstr>
      <vt:lpstr>for patients affected by obesity or overweight?</vt:lpstr>
      <vt:lpstr>Team Working</vt:lpstr>
      <vt:lpstr>We organize outdoor and group perineal health programs to improve social interactions</vt:lpstr>
      <vt:lpstr>Yelland, C., et al. (2018). "The impact of social support on sexual satisfaction in women." Journal of Sex Research, 55(4-5), 608-617.</vt:lpstr>
      <vt:lpstr>Presentazione standard di PowerPoint</vt:lpstr>
      <vt:lpstr>Abdominal and perineal management post abdominoplasty after weight loss</vt:lpstr>
      <vt:lpstr>Presentazione standard di PowerPoint</vt:lpstr>
      <vt:lpstr>Group meetings to teach assertive communication techniques with  partner and reduce anxiety </vt:lpstr>
      <vt:lpstr>inclusive evenings of sexual education and improvement of couples' sexuality</vt:lpstr>
      <vt:lpstr>We work on self-esteem and body image after weight loss</vt:lpstr>
      <vt:lpstr>Weight loss, social life, sexuality and… Pelvic Floor </vt:lpstr>
      <vt:lpstr>Grazie!       info@laclinicadelperineo.it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La Clinica del Perineo - Dott.ssa Fanni  Guidolin</cp:lastModifiedBy>
  <cp:revision>14</cp:revision>
  <dcterms:created xsi:type="dcterms:W3CDTF">2022-02-27T17:36:31Z</dcterms:created>
  <dcterms:modified xsi:type="dcterms:W3CDTF">2025-04-25T13:08:18Z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